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58" r:id="rId2"/>
  </p:sldMasterIdLst>
  <p:notesMasterIdLst>
    <p:notesMasterId r:id="rId16"/>
  </p:notesMasterIdLst>
  <p:sldIdLst>
    <p:sldId id="256" r:id="rId3"/>
    <p:sldId id="257" r:id="rId4"/>
    <p:sldId id="268" r:id="rId5"/>
    <p:sldId id="258" r:id="rId6"/>
    <p:sldId id="259" r:id="rId7"/>
    <p:sldId id="262" r:id="rId8"/>
    <p:sldId id="265" r:id="rId9"/>
    <p:sldId id="266" r:id="rId10"/>
    <p:sldId id="263" r:id="rId11"/>
    <p:sldId id="267" r:id="rId12"/>
    <p:sldId id="264" r:id="rId13"/>
    <p:sldId id="260" r:id="rId14"/>
    <p:sldId id="269" r:id="rId1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445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7D3"/>
    <a:srgbClr val="002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1703" autoAdjust="0"/>
  </p:normalViewPr>
  <p:slideViewPr>
    <p:cSldViewPr snapToGrid="0">
      <p:cViewPr varScale="1">
        <p:scale>
          <a:sx n="70" d="100"/>
          <a:sy n="70" d="100"/>
        </p:scale>
        <p:origin x="1254" y="66"/>
      </p:cViewPr>
      <p:guideLst>
        <p:guide orient="horz" pos="2160"/>
        <p:guide pos="3840"/>
        <p:guide pos="4451"/>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25" d="100"/>
          <a:sy n="125" d="100"/>
        </p:scale>
        <p:origin x="1350" y="-91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A0F77AD-E3D6-46C5-B2CC-873E132DBA0E}" type="datetimeFigureOut">
              <a:rPr lang="en-US" smtClean="0"/>
              <a:t>7/5/2019</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77FA9148-3A83-4F20-95EF-F6D044BB2BEC}" type="slidenum">
              <a:rPr lang="en-US" smtClean="0"/>
              <a:t>‹#›</a:t>
            </a:fld>
            <a:endParaRPr lang="en-US"/>
          </a:p>
        </p:txBody>
      </p:sp>
    </p:spTree>
    <p:extLst>
      <p:ext uri="{BB962C8B-B14F-4D97-AF65-F5344CB8AC3E}">
        <p14:creationId xmlns:p14="http://schemas.microsoft.com/office/powerpoint/2010/main" val="2963175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FA9148-3A83-4F20-95EF-F6D044BB2BEC}" type="slidenum">
              <a:rPr lang="en-US" smtClean="0"/>
              <a:t>1</a:t>
            </a:fld>
            <a:endParaRPr lang="en-US"/>
          </a:p>
        </p:txBody>
      </p:sp>
    </p:spTree>
    <p:extLst>
      <p:ext uri="{BB962C8B-B14F-4D97-AF65-F5344CB8AC3E}">
        <p14:creationId xmlns:p14="http://schemas.microsoft.com/office/powerpoint/2010/main" val="1543480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dirty="0"/>
              <a:t>Have you ever had someone in your life that was difficult to lead or be around?</a:t>
            </a:r>
          </a:p>
          <a:p>
            <a:pPr marL="176679" indent="-176679">
              <a:buFont typeface="Arial" panose="020B0604020202020204" pitchFamily="34" charset="0"/>
              <a:buChar char="•"/>
            </a:pPr>
            <a:r>
              <a:rPr lang="en-US" dirty="0"/>
              <a:t> Working to connect with that person to build a relationship and common ground needs to be intentional – It grows and builds both you and the other person into what God wants you to be. </a:t>
            </a:r>
          </a:p>
          <a:p>
            <a:pPr marL="176679" indent="-176679">
              <a:buFont typeface="Arial" panose="020B0604020202020204" pitchFamily="34" charset="0"/>
              <a:buChar char="•"/>
            </a:pPr>
            <a:r>
              <a:rPr lang="en-US" dirty="0"/>
              <a:t>Being humble, gracious, kind and loving while doing this demonstrates a real servant leader.</a:t>
            </a:r>
          </a:p>
        </p:txBody>
      </p:sp>
      <p:sp>
        <p:nvSpPr>
          <p:cNvPr id="4" name="Slide Number Placeholder 3"/>
          <p:cNvSpPr>
            <a:spLocks noGrp="1"/>
          </p:cNvSpPr>
          <p:nvPr>
            <p:ph type="sldNum" sz="quarter" idx="10"/>
          </p:nvPr>
        </p:nvSpPr>
        <p:spPr/>
        <p:txBody>
          <a:bodyPr/>
          <a:lstStyle/>
          <a:p>
            <a:fld id="{77FA9148-3A83-4F20-95EF-F6D044BB2BEC}" type="slidenum">
              <a:rPr lang="en-US" smtClean="0"/>
              <a:t>10</a:t>
            </a:fld>
            <a:endParaRPr lang="en-US"/>
          </a:p>
        </p:txBody>
      </p:sp>
    </p:spTree>
    <p:extLst>
      <p:ext uri="{BB962C8B-B14F-4D97-AF65-F5344CB8AC3E}">
        <p14:creationId xmlns:p14="http://schemas.microsoft.com/office/powerpoint/2010/main" val="491414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examples of being a server or being a servant.</a:t>
            </a:r>
          </a:p>
        </p:txBody>
      </p:sp>
      <p:sp>
        <p:nvSpPr>
          <p:cNvPr id="4" name="Slide Number Placeholder 3"/>
          <p:cNvSpPr>
            <a:spLocks noGrp="1"/>
          </p:cNvSpPr>
          <p:nvPr>
            <p:ph type="sldNum" sz="quarter" idx="10"/>
          </p:nvPr>
        </p:nvSpPr>
        <p:spPr/>
        <p:txBody>
          <a:bodyPr/>
          <a:lstStyle/>
          <a:p>
            <a:fld id="{77FA9148-3A83-4F20-95EF-F6D044BB2BEC}" type="slidenum">
              <a:rPr lang="en-US" smtClean="0"/>
              <a:t>11</a:t>
            </a:fld>
            <a:endParaRPr lang="en-US"/>
          </a:p>
        </p:txBody>
      </p:sp>
    </p:spTree>
    <p:extLst>
      <p:ext uri="{BB962C8B-B14F-4D97-AF65-F5344CB8AC3E}">
        <p14:creationId xmlns:p14="http://schemas.microsoft.com/office/powerpoint/2010/main" val="1687040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FA9148-3A83-4F20-95EF-F6D044BB2BEC}" type="slidenum">
              <a:rPr lang="en-US" smtClean="0"/>
              <a:t>12</a:t>
            </a:fld>
            <a:endParaRPr lang="en-US"/>
          </a:p>
        </p:txBody>
      </p:sp>
    </p:spTree>
    <p:extLst>
      <p:ext uri="{BB962C8B-B14F-4D97-AF65-F5344CB8AC3E}">
        <p14:creationId xmlns:p14="http://schemas.microsoft.com/office/powerpoint/2010/main" val="147819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volunteer to do the closing prayer</a:t>
            </a:r>
          </a:p>
        </p:txBody>
      </p:sp>
      <p:sp>
        <p:nvSpPr>
          <p:cNvPr id="4" name="Slide Number Placeholder 3"/>
          <p:cNvSpPr>
            <a:spLocks noGrp="1"/>
          </p:cNvSpPr>
          <p:nvPr>
            <p:ph type="sldNum" sz="quarter" idx="10"/>
          </p:nvPr>
        </p:nvSpPr>
        <p:spPr/>
        <p:txBody>
          <a:bodyPr/>
          <a:lstStyle/>
          <a:p>
            <a:fld id="{77FA9148-3A83-4F20-95EF-F6D044BB2BEC}" type="slidenum">
              <a:rPr lang="en-US" smtClean="0"/>
              <a:t>13</a:t>
            </a:fld>
            <a:endParaRPr lang="en-US"/>
          </a:p>
        </p:txBody>
      </p:sp>
    </p:spTree>
    <p:extLst>
      <p:ext uri="{BB962C8B-B14F-4D97-AF65-F5344CB8AC3E}">
        <p14:creationId xmlns:p14="http://schemas.microsoft.com/office/powerpoint/2010/main" val="30355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FA9148-3A83-4F20-95EF-F6D044BB2BEC}" type="slidenum">
              <a:rPr lang="en-US" smtClean="0"/>
              <a:t>2</a:t>
            </a:fld>
            <a:endParaRPr lang="en-US"/>
          </a:p>
        </p:txBody>
      </p:sp>
    </p:spTree>
    <p:extLst>
      <p:ext uri="{BB962C8B-B14F-4D97-AF65-F5344CB8AC3E}">
        <p14:creationId xmlns:p14="http://schemas.microsoft.com/office/powerpoint/2010/main" val="424913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Paul does not stress the awesome revelation that he received but rather Christ's supernatural power resides in him, not through special privilege, status or rank, but through his being weak. </a:t>
            </a:r>
          </a:p>
          <a:p>
            <a:pPr lvl="0"/>
            <a:r>
              <a:rPr lang="en-US" dirty="0"/>
              <a:t>Weakness is unappealing in modern day culture - we often boast about our accomplishments and our self-reliance. But who is really in charge? God!</a:t>
            </a:r>
          </a:p>
          <a:p>
            <a:pPr lvl="0"/>
            <a:r>
              <a:rPr lang="en-US" dirty="0"/>
              <a:t> Embracing the idea that weakness puts the focus on God and</a:t>
            </a:r>
            <a:r>
              <a:rPr lang="en-US" b="1" dirty="0"/>
              <a:t> glorifying </a:t>
            </a:r>
            <a:r>
              <a:rPr lang="en-US" dirty="0"/>
              <a:t>His accomplishments rather than on the servants.</a:t>
            </a:r>
          </a:p>
          <a:p>
            <a:pPr lvl="0"/>
            <a:r>
              <a:rPr lang="en-US" dirty="0"/>
              <a:t>Submitted Leadership - this type of leadership is more than committed leadership. Committed leadership can be for a cause, that may even be willing to sacrifice much for it. But submitted leadership is turning one's will and authority to Christ to have Christ himself work through us, which is, in effect, his gospel work. It truly is dying to self, denying self, and finding place for the person of God in our vulnerabilities and weaknesses. Such a state throws us wholly into Jesus' arms and forces us into complete reliance upon him...and not on money, status, position, name, rank, family. This state then becomes the place where the death of Jesus becomes so readily seen in us by others in the gospel sense that attracts others to Jesus and also radiates in us the resurrection hope and life even now that the gospel promises.</a:t>
            </a:r>
          </a:p>
          <a:p>
            <a:pPr lvl="0"/>
            <a:r>
              <a:rPr lang="en-US" dirty="0"/>
              <a:t>Submitted Leadership...when I am weak, then I am strong.</a:t>
            </a:r>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3</a:t>
            </a:fld>
            <a:endParaRPr lang="en-US"/>
          </a:p>
        </p:txBody>
      </p:sp>
    </p:spTree>
    <p:extLst>
      <p:ext uri="{BB962C8B-B14F-4D97-AF65-F5344CB8AC3E}">
        <p14:creationId xmlns:p14="http://schemas.microsoft.com/office/powerpoint/2010/main" val="2448610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FA9148-3A83-4F20-95EF-F6D044BB2BEC}" type="slidenum">
              <a:rPr lang="en-US" smtClean="0"/>
              <a:t>4</a:t>
            </a:fld>
            <a:endParaRPr lang="en-US"/>
          </a:p>
        </p:txBody>
      </p:sp>
    </p:spTree>
    <p:extLst>
      <p:ext uri="{BB962C8B-B14F-4D97-AF65-F5344CB8AC3E}">
        <p14:creationId xmlns:p14="http://schemas.microsoft.com/office/powerpoint/2010/main" val="3714476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dirty="0"/>
              <a:t>How would any of you define “leadership”?</a:t>
            </a:r>
          </a:p>
          <a:p>
            <a:pPr marL="176679" indent="-176679">
              <a:buFont typeface="Arial" panose="020B0604020202020204" pitchFamily="34" charset="0"/>
              <a:buChar char="•"/>
            </a:pPr>
            <a:r>
              <a:rPr lang="en-US" dirty="0"/>
              <a:t>Maxwell’s definition is “Influence” – The ability to influence others to follow.</a:t>
            </a:r>
          </a:p>
          <a:p>
            <a:pPr marL="176679" indent="-176679">
              <a:buFont typeface="Arial" panose="020B0604020202020204" pitchFamily="34" charset="0"/>
              <a:buChar char="•"/>
            </a:pPr>
            <a:r>
              <a:rPr lang="en-US" dirty="0"/>
              <a:t>Can anyone name people that were great influencers?</a:t>
            </a:r>
          </a:p>
          <a:p>
            <a:pPr marL="176679" indent="-176679">
              <a:buFont typeface="Arial" panose="020B0604020202020204" pitchFamily="34" charset="0"/>
              <a:buChar char="•"/>
            </a:pPr>
            <a:r>
              <a:rPr lang="en-US" dirty="0"/>
              <a:t>Being in Kairos, we are all influencers – So, whom do we influence?</a:t>
            </a:r>
          </a:p>
          <a:p>
            <a:pPr marL="176679" indent="-176679">
              <a:buFont typeface="Arial" panose="020B0604020202020204" pitchFamily="34" charset="0"/>
              <a:buChar char="•"/>
            </a:pPr>
            <a:r>
              <a:rPr lang="en-US" dirty="0"/>
              <a:t>I have one question: Are you “ALL IN” to positively influence those you serve (participants and team members)?</a:t>
            </a:r>
          </a:p>
        </p:txBody>
      </p:sp>
      <p:sp>
        <p:nvSpPr>
          <p:cNvPr id="4" name="Slide Number Placeholder 3"/>
          <p:cNvSpPr>
            <a:spLocks noGrp="1"/>
          </p:cNvSpPr>
          <p:nvPr>
            <p:ph type="sldNum" sz="quarter" idx="10"/>
          </p:nvPr>
        </p:nvSpPr>
        <p:spPr/>
        <p:txBody>
          <a:bodyPr/>
          <a:lstStyle/>
          <a:p>
            <a:fld id="{77FA9148-3A83-4F20-95EF-F6D044BB2BEC}" type="slidenum">
              <a:rPr lang="en-US" smtClean="0"/>
              <a:t>5</a:t>
            </a:fld>
            <a:endParaRPr lang="en-US"/>
          </a:p>
        </p:txBody>
      </p:sp>
    </p:spTree>
    <p:extLst>
      <p:ext uri="{BB962C8B-B14F-4D97-AF65-F5344CB8AC3E}">
        <p14:creationId xmlns:p14="http://schemas.microsoft.com/office/powerpoint/2010/main" val="2798498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Positional Leadership is…</a:t>
            </a:r>
          </a:p>
          <a:p>
            <a:r>
              <a:rPr lang="en-US" dirty="0"/>
              <a:t>Biblical example of Positional Leadership (Ezekiel 34:1-8 and Mt 23:1-12)</a:t>
            </a:r>
          </a:p>
          <a:p>
            <a:r>
              <a:rPr lang="en-US" dirty="0"/>
              <a:t>Relational Leadership is…</a:t>
            </a:r>
          </a:p>
          <a:p>
            <a:r>
              <a:rPr lang="en-US" dirty="0"/>
              <a:t>Biblical example of Relational Leadership (Proverbs 15:1 and 1 Pt 5:1-14)</a:t>
            </a:r>
          </a:p>
          <a:p>
            <a:r>
              <a:rPr lang="en-US" dirty="0"/>
              <a:t>Production Leadership is…</a:t>
            </a:r>
          </a:p>
          <a:p>
            <a:r>
              <a:rPr lang="en-US" dirty="0"/>
              <a:t>Biblical example of Production Leadership (Titus 1:5 and Acts 16:1-5) </a:t>
            </a:r>
          </a:p>
          <a:p>
            <a:r>
              <a:rPr lang="en-US" dirty="0"/>
              <a:t>Mentoring Leadership is…</a:t>
            </a:r>
          </a:p>
          <a:p>
            <a:r>
              <a:rPr lang="en-US" dirty="0"/>
              <a:t>Biblical example of Mentoring Leadership (2 Timothy 2:2</a:t>
            </a:r>
          </a:p>
          <a:p>
            <a:r>
              <a:rPr lang="en-US" dirty="0"/>
              <a:t>Pinnacle Leadership is…</a:t>
            </a:r>
          </a:p>
          <a:p>
            <a:r>
              <a:rPr lang="en-US" dirty="0"/>
              <a:t>Biblical example of Pinnacle Leadership (Mark 10:42-45)</a:t>
            </a:r>
          </a:p>
          <a:p>
            <a:pPr lvl="0"/>
            <a:r>
              <a:rPr lang="en-US" dirty="0"/>
              <a:t>Characteristics of Kairos Volunteers – Page 57 and 58 Kairos Inside Manual </a:t>
            </a:r>
          </a:p>
          <a:p>
            <a:pPr lvl="1"/>
            <a:r>
              <a:rPr lang="en-US" dirty="0"/>
              <a:t>Love, Sacrifice, Obedience, and Stewardship</a:t>
            </a:r>
          </a:p>
          <a:p>
            <a:pPr lvl="0"/>
            <a:r>
              <a:rPr lang="en-US" dirty="0"/>
              <a:t>Ecumenical – Page 25 in Kairos Inside Manual; Page 33 Kairos Outside Manual; Page 12 Kairos Torch Manual It’s not about our denomination, our traditions or our worship style – it’s about bringing the unconditional love of Christ to those in prison and to their families.</a:t>
            </a:r>
          </a:p>
          <a:p>
            <a:pPr lvl="0"/>
            <a:r>
              <a:rPr lang="en-US" dirty="0"/>
              <a:t>Real life example – being part of the team. Kitchen Team not staying for the entire team meetings or not participating in team formation altogether. Page 57 in Kairos Inside Manual and page 117 in Kairos Outside Manual emphasizes the importance of being part of the team. Servant leaders.</a:t>
            </a:r>
          </a:p>
          <a:p>
            <a:pPr lvl="0"/>
            <a:r>
              <a:rPr lang="en-US" dirty="0"/>
              <a:t>Connecting with others – attend reunions. Page 32 Kairos Inside Manual and Page 185 Kairos Outside Manual.</a:t>
            </a:r>
          </a:p>
          <a:p>
            <a:pPr lvl="0"/>
            <a:r>
              <a:rPr lang="en-US" dirty="0"/>
              <a:t>Put other people first – it’s the Warden’s House! Page 34 Kairos Inside Manual.</a:t>
            </a:r>
          </a:p>
          <a:p>
            <a:endParaRPr lang="en-US" sz="1100" dirty="0"/>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6</a:t>
            </a:fld>
            <a:endParaRPr lang="en-US"/>
          </a:p>
        </p:txBody>
      </p:sp>
    </p:spTree>
    <p:extLst>
      <p:ext uri="{BB962C8B-B14F-4D97-AF65-F5344CB8AC3E}">
        <p14:creationId xmlns:p14="http://schemas.microsoft.com/office/powerpoint/2010/main" val="4246385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Real life experience – as a weekend leader for a Kairos Outside weekend, I received notes of encouragement and support from team members. It was very reassuring to know the team was praying for me and thinking about me. </a:t>
            </a:r>
          </a:p>
          <a:p>
            <a:pPr lvl="0"/>
            <a:r>
              <a:rPr lang="en-US" dirty="0"/>
              <a:t>Role of the Advising Leader – wisdom of Kairos is to have an experienced leader walk alongside the Weekend Leader. Page 49 in Kairos Torch Manual; Page 70 in Kairos Outside Manual; Page 84 in Kairos Inside Manual. Kairos takes the idea of mentoring leaders very seriously. Leaders and future leaders are not alone, there is a support system in place to guide, train, and walk alongside them.</a:t>
            </a:r>
          </a:p>
          <a:p>
            <a:pPr lvl="0"/>
            <a:r>
              <a:rPr lang="en-US" dirty="0"/>
              <a:t>Role of the Advisory Council – Every weekend leader is prayerfully selected by the Advisory Council and ratified by the State Chapter Committee. Page 57 in Kairos Inside Manual. Page 45 in the Kairos Outside Manual (read through this page as an example of the careful preparation and consideration that is given in selecting a Leader or read pages 44 and 45 in the 2012 Kairos Torch manual. </a:t>
            </a:r>
          </a:p>
        </p:txBody>
      </p:sp>
      <p:sp>
        <p:nvSpPr>
          <p:cNvPr id="4" name="Slide Number Placeholder 3"/>
          <p:cNvSpPr>
            <a:spLocks noGrp="1"/>
          </p:cNvSpPr>
          <p:nvPr>
            <p:ph type="sldNum" sz="quarter" idx="10"/>
          </p:nvPr>
        </p:nvSpPr>
        <p:spPr/>
        <p:txBody>
          <a:bodyPr/>
          <a:lstStyle/>
          <a:p>
            <a:fld id="{77FA9148-3A83-4F20-95EF-F6D044BB2BEC}" type="slidenum">
              <a:rPr lang="en-US" smtClean="0"/>
              <a:t>7</a:t>
            </a:fld>
            <a:endParaRPr lang="en-US"/>
          </a:p>
        </p:txBody>
      </p:sp>
    </p:spTree>
    <p:extLst>
      <p:ext uri="{BB962C8B-B14F-4D97-AF65-F5344CB8AC3E}">
        <p14:creationId xmlns:p14="http://schemas.microsoft.com/office/powerpoint/2010/main" val="1003484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 Kairos Weekend Leader is a leader only once. Page 62 in the Kairos Inside Manual. Reasons why: avoid pride, if a leader were able to lead again the weekend could become all about them; need to develop leadership for the ministry, once the weekend is over there is a need for leaders to serve in a governance role at the Advisory Council, State Chapter Committee and at the Board level; and avoid temptation to take ownership of the program, bring in new volunteers with a fresh perspective.</a:t>
            </a:r>
          </a:p>
          <a:p>
            <a:pPr lvl="0"/>
            <a:r>
              <a:rPr lang="en-US" dirty="0"/>
              <a:t>Real life example of someone not being selfless: Attendee at an Advance Kairos Training was very proud that he was leading a Kairos weekend in a few weeks. He felt his experience in other 4</a:t>
            </a:r>
            <a:r>
              <a:rPr lang="en-US" baseline="30000" dirty="0"/>
              <a:t>th</a:t>
            </a:r>
            <a:r>
              <a:rPr lang="en-US" dirty="0"/>
              <a:t> day communities had prepared him to lead a Kairos weekend. He had not attended AKT 12-24 months prior, did not have EZRA and was practically scoffing at the idea that he needed any training to lead a Kairos weekend. </a:t>
            </a:r>
          </a:p>
          <a:p>
            <a:r>
              <a:rPr lang="en-US" dirty="0"/>
              <a:t>Example of selfless service – Clergy. Page 64 in the Kairos Inside Manual - Despite their denomination or faith tradition, clergy lay that aside and focus on the beliefs that we as Christians hold in common. Clergy also do not preach but listen with open hearts to the Participants and the Guests.  </a:t>
            </a:r>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8</a:t>
            </a:fld>
            <a:endParaRPr lang="en-US"/>
          </a:p>
        </p:txBody>
      </p:sp>
    </p:spTree>
    <p:extLst>
      <p:ext uri="{BB962C8B-B14F-4D97-AF65-F5344CB8AC3E}">
        <p14:creationId xmlns:p14="http://schemas.microsoft.com/office/powerpoint/2010/main" val="3050792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Selfless leaders take the time to connect with their team. Real life example: I recently attended a church conference called “Navigate.” The conference was about creating discipleship pathways for our churches. One of the speakers had a workshop just on mentoring, which is another way of saying “intentionally connecting.” His formula for mentoring went like this:</a:t>
            </a:r>
          </a:p>
          <a:p>
            <a:pPr lvl="1"/>
            <a:r>
              <a:rPr lang="en-US" dirty="0"/>
              <a:t>I do; You watch; We talk</a:t>
            </a:r>
          </a:p>
          <a:p>
            <a:pPr lvl="1"/>
            <a:r>
              <a:rPr lang="en-US" dirty="0"/>
              <a:t>I do; You help; We talk</a:t>
            </a:r>
          </a:p>
          <a:p>
            <a:pPr lvl="1"/>
            <a:r>
              <a:rPr lang="en-US" dirty="0"/>
              <a:t>You do; I help; We talk</a:t>
            </a:r>
          </a:p>
          <a:p>
            <a:pPr lvl="1"/>
            <a:r>
              <a:rPr lang="en-US" dirty="0"/>
              <a:t>You do; I watch; We talk</a:t>
            </a:r>
          </a:p>
          <a:p>
            <a:pPr lvl="1"/>
            <a:r>
              <a:rPr lang="en-US" dirty="0"/>
              <a:t>You do; Someone new watches; We talk</a:t>
            </a:r>
          </a:p>
          <a:p>
            <a:pPr lvl="0"/>
            <a:r>
              <a:rPr lang="en-US" dirty="0"/>
              <a:t>We connect by listening. Leaders sometimes think they are being very clear in their team formations or in their email communications, but if something can be misinterpreted or misunderstood, it will. Follow up with the new members on the team after a team formation to give them an opportunity to ask questions or to share their impression of how the meeting went. </a:t>
            </a:r>
          </a:p>
          <a:p>
            <a:endParaRPr lang="en-US" dirty="0"/>
          </a:p>
        </p:txBody>
      </p:sp>
      <p:sp>
        <p:nvSpPr>
          <p:cNvPr id="4" name="Slide Number Placeholder 3"/>
          <p:cNvSpPr>
            <a:spLocks noGrp="1"/>
          </p:cNvSpPr>
          <p:nvPr>
            <p:ph type="sldNum" sz="quarter" idx="10"/>
          </p:nvPr>
        </p:nvSpPr>
        <p:spPr/>
        <p:txBody>
          <a:bodyPr/>
          <a:lstStyle/>
          <a:p>
            <a:fld id="{77FA9148-3A83-4F20-95EF-F6D044BB2BEC}" type="slidenum">
              <a:rPr lang="en-US" smtClean="0"/>
              <a:t>9</a:t>
            </a:fld>
            <a:endParaRPr lang="en-US" dirty="0"/>
          </a:p>
        </p:txBody>
      </p:sp>
    </p:spTree>
    <p:extLst>
      <p:ext uri="{BB962C8B-B14F-4D97-AF65-F5344CB8AC3E}">
        <p14:creationId xmlns:p14="http://schemas.microsoft.com/office/powerpoint/2010/main" val="39127780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87638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3"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0" y="987425"/>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1798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691340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8347-FCE8-458F-8C73-46CCCB6C1B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DFD8AE-C939-4739-AA8C-8C44C102F2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EF4CE4-D8B9-4F9B-902A-7D73AD6F9555}"/>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AFEDD943-4AA4-4D97-B806-9DAD160D0F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93E527-A301-450B-B259-D9C3D3DC28C0}"/>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1140974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ADD37-5590-477C-9169-E465164F12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7A5585-DC1F-49E3-A64F-5410FBA6EC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011FC-7591-44D5-980A-77A5B797BE7C}"/>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99E2EF37-62E1-4284-8344-C6F6624BBA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4653F-AAF9-45F1-855A-391C6B892527}"/>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3146113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53BA8-6805-4685-855B-525A6B9136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BF681A-7999-4EEC-962D-48E1207294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CF7B70-4186-46AB-BD04-E9E72B815080}"/>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E22BBF87-D6FD-4263-8501-43A043B617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4245F1-16D2-428A-A3A0-416BF7AE3860}"/>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261248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A2B9-EA63-487F-B665-D8AE24C332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2C3B80-5E2D-4206-AC82-2A05C00E44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239D48-2A02-4E3F-820B-7C1C18C1F6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EFAD30-4538-4367-9B14-86E1EBBB23BC}"/>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6" name="Footer Placeholder 5">
            <a:extLst>
              <a:ext uri="{FF2B5EF4-FFF2-40B4-BE49-F238E27FC236}">
                <a16:creationId xmlns:a16="http://schemas.microsoft.com/office/drawing/2014/main" id="{742DE702-8711-476B-A668-126F52659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2C0CE-857C-4671-8154-ED1C76D9EBE3}"/>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3154807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3A0E-1176-46C3-AFF1-E9D0E9F261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4089E7-D883-411B-A061-A2C6AC91C2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809AF5-7F9C-40BA-A02C-D0DF7F799E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62DC68-6EBB-4C42-ACDD-717E103BB6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3B8E64-FDB9-45B1-A5CD-148046FC27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3C121C-65D7-4661-849B-D840C9C91BD6}"/>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8" name="Footer Placeholder 7">
            <a:extLst>
              <a:ext uri="{FF2B5EF4-FFF2-40B4-BE49-F238E27FC236}">
                <a16:creationId xmlns:a16="http://schemas.microsoft.com/office/drawing/2014/main" id="{A448D8DC-600D-492C-BF50-6870645D66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3A40EC-DD8F-4B82-9E4E-25C9D6B25D5F}"/>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3025567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C3F34-06F7-4B62-A367-39D3392CC4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4AEB4-2DC4-4C06-919B-280FE2D31310}"/>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4" name="Footer Placeholder 3">
            <a:extLst>
              <a:ext uri="{FF2B5EF4-FFF2-40B4-BE49-F238E27FC236}">
                <a16:creationId xmlns:a16="http://schemas.microsoft.com/office/drawing/2014/main" id="{40FADE84-5B87-40E5-89F1-5D3FD9A90B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C679E-D2D4-47A7-8338-0D9499FF9316}"/>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1938940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D3D7F-35E6-4DD2-B031-673434A738EF}"/>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3" name="Footer Placeholder 2">
            <a:extLst>
              <a:ext uri="{FF2B5EF4-FFF2-40B4-BE49-F238E27FC236}">
                <a16:creationId xmlns:a16="http://schemas.microsoft.com/office/drawing/2014/main" id="{953BDEDD-7724-4CB4-93D1-442E84B448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0D39F1-CBA7-43AA-9F98-FDFFBDA4D7DA}"/>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770715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F677-4B16-4BE9-B991-99D56B3D51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BD09B5B-9737-4CCE-8A32-4683EEB21F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9AD97B-9E09-49DD-A086-2A208AB606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F796AD-F2B2-497D-9EB9-21C675521C86}"/>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6" name="Footer Placeholder 5">
            <a:extLst>
              <a:ext uri="{FF2B5EF4-FFF2-40B4-BE49-F238E27FC236}">
                <a16:creationId xmlns:a16="http://schemas.microsoft.com/office/drawing/2014/main" id="{F54A990D-5D01-4776-BC38-00EF13FBFD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2E53A-2730-4342-AB21-8FDA14D25170}"/>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2591898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C0AC5-03F7-43BE-BB6C-09FD6B529D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FB8DC1-7DEF-4B76-9886-021936E350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6908D4-9DB2-4F80-B4AE-434118145D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99924E-82AB-4196-84AF-0E802BB3E5B5}"/>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6" name="Footer Placeholder 5">
            <a:extLst>
              <a:ext uri="{FF2B5EF4-FFF2-40B4-BE49-F238E27FC236}">
                <a16:creationId xmlns:a16="http://schemas.microsoft.com/office/drawing/2014/main" id="{21C57DFA-BA99-4510-9832-A829B2A9FD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C0B74-9F68-40E8-B107-A4C5D7BBB1E9}"/>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208152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6" y="0"/>
            <a:ext cx="2286000" cy="6858000"/>
          </a:xfrm>
          <a:prstGeom prst="rect">
            <a:avLst/>
          </a:prstGeom>
        </p:spPr>
      </p:pic>
    </p:spTree>
    <p:extLst>
      <p:ext uri="{BB962C8B-B14F-4D97-AF65-F5344CB8AC3E}">
        <p14:creationId xmlns:p14="http://schemas.microsoft.com/office/powerpoint/2010/main" val="90315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D417B-4A06-44EC-B4F7-7284957607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814E4D-6A95-44D8-BC64-A3D69D8402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B508AA-A388-4811-8490-43AB43E78818}"/>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67E2C40A-790E-4BEA-8104-B2B0B807C9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01BE2F-1918-481C-8232-3F6E6D7D52FB}"/>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28982525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48FE27-EBD4-4BAE-9BDA-CF186587A5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19EC9F-6D43-4DD8-BB31-F6777DF8AB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0EDAC2-0B89-4E53-90A3-DE55252D84AD}"/>
              </a:ext>
            </a:extLst>
          </p:cNvPr>
          <p:cNvSpPr>
            <a:spLocks noGrp="1"/>
          </p:cNvSpPr>
          <p:nvPr>
            <p:ph type="dt" sz="half" idx="10"/>
          </p:nvPr>
        </p:nvSpPr>
        <p:spPr/>
        <p:txBody>
          <a:body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06891AD1-5DB5-4E20-84AA-5664C2CF6E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6E8E5-CE9E-427F-A400-E29CD9934B61}"/>
              </a:ext>
            </a:extLst>
          </p:cNvPr>
          <p:cNvSpPr>
            <a:spLocks noGrp="1"/>
          </p:cNvSpPr>
          <p:nvPr>
            <p:ph type="sldNum" sz="quarter" idx="12"/>
          </p:nvPr>
        </p:nvSpPr>
        <p:spPr/>
        <p:txBody>
          <a:bodyPr/>
          <a:lstStyle/>
          <a:p>
            <a:fld id="{F5D020A5-6699-40DF-BC3E-ADEAE1B3722C}" type="slidenum">
              <a:rPr lang="en-US" smtClean="0"/>
              <a:t>‹#›</a:t>
            </a:fld>
            <a:endParaRPr lang="en-US"/>
          </a:p>
        </p:txBody>
      </p:sp>
    </p:spTree>
    <p:extLst>
      <p:ext uri="{BB962C8B-B14F-4D97-AF65-F5344CB8AC3E}">
        <p14:creationId xmlns:p14="http://schemas.microsoft.com/office/powerpoint/2010/main" val="84155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865484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38"/>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3"/>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044982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8" y="365125"/>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8"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820837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5"/>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4" y="0"/>
            <a:ext cx="2286000" cy="6858000"/>
          </a:xfrm>
          <a:prstGeom prst="rect">
            <a:avLst/>
          </a:prstGeom>
        </p:spPr>
      </p:pic>
    </p:spTree>
    <p:extLst>
      <p:ext uri="{BB962C8B-B14F-4D97-AF65-F5344CB8AC3E}">
        <p14:creationId xmlns:p14="http://schemas.microsoft.com/office/powerpoint/2010/main" val="1283576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4" y="365125"/>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84952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527690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4" y="987425"/>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125513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86CC-5BA4-4757-9D8E-1147AC979DD3}" type="datetimeFigureOut">
              <a:rPr lang="en-US" smtClean="0"/>
              <a:t>7/5/2019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a:p>
        </p:txBody>
      </p:sp>
    </p:spTree>
    <p:extLst>
      <p:ext uri="{BB962C8B-B14F-4D97-AF65-F5344CB8AC3E}">
        <p14:creationId xmlns:p14="http://schemas.microsoft.com/office/powerpoint/2010/main" val="217117037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388DE3-A5E0-4EFE-BED7-038D869100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96C82C-FD86-47D8-BF10-3EBB2E6F2A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208D1A-D5EF-4BA6-8981-9F76CBB4E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EA696-AD50-4BDE-A6AF-796CDBD34D88}" type="datetimeFigureOut">
              <a:rPr lang="en-US" smtClean="0"/>
              <a:t>7/5/2019</a:t>
            </a:fld>
            <a:endParaRPr lang="en-US"/>
          </a:p>
        </p:txBody>
      </p:sp>
      <p:sp>
        <p:nvSpPr>
          <p:cNvPr id="5" name="Footer Placeholder 4">
            <a:extLst>
              <a:ext uri="{FF2B5EF4-FFF2-40B4-BE49-F238E27FC236}">
                <a16:creationId xmlns:a16="http://schemas.microsoft.com/office/drawing/2014/main" id="{81699DB3-387B-46E8-86C3-4B8D19ADCA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E5EFA2-EBE5-4C13-B20A-ACCB92DC5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020A5-6699-40DF-BC3E-ADEAE1B3722C}" type="slidenum">
              <a:rPr lang="en-US" smtClean="0"/>
              <a:t>‹#›</a:t>
            </a:fld>
            <a:endParaRPr lang="en-US"/>
          </a:p>
        </p:txBody>
      </p:sp>
    </p:spTree>
    <p:extLst>
      <p:ext uri="{BB962C8B-B14F-4D97-AF65-F5344CB8AC3E}">
        <p14:creationId xmlns:p14="http://schemas.microsoft.com/office/powerpoint/2010/main" val="407466343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greenwaymyanmar.org/article/69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www.heartlight.org/articles/201704/20170427_basinofgrace.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hyperlink" Target="http://www.camago.com/faq/camago"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teachingwhatisgood.com/praying-childr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vimeo.com/21577231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olve4why.org/2015/03/21/uphill-climb-standing-at-the-to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http://www.pngall.com/thank-you-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ctrTitle"/>
          </p:nvPr>
        </p:nvSpPr>
        <p:spPr/>
        <p:txBody>
          <a:bodyPr/>
          <a:lstStyle/>
          <a:p>
            <a:r>
              <a:rPr lang="en-US" dirty="0"/>
              <a:t>Godly Servant Leaders</a:t>
            </a:r>
          </a:p>
        </p:txBody>
      </p:sp>
      <p:sp>
        <p:nvSpPr>
          <p:cNvPr id="29" name="Subtitle 28"/>
          <p:cNvSpPr>
            <a:spLocks noGrp="1"/>
          </p:cNvSpPr>
          <p:nvPr>
            <p:ph type="subTitle" idx="1"/>
          </p:nvPr>
        </p:nvSpPr>
        <p:spPr/>
        <p:txBody>
          <a:bodyPr/>
          <a:lstStyle/>
          <a:p>
            <a:r>
              <a:rPr lang="en-US" dirty="0"/>
              <a:t>Presented by</a:t>
            </a:r>
          </a:p>
          <a:p>
            <a:r>
              <a:rPr lang="en-US" dirty="0"/>
              <a:t>Lauren Wiebe and Rick Wilminko</a:t>
            </a:r>
          </a:p>
        </p:txBody>
      </p:sp>
    </p:spTree>
    <p:extLst>
      <p:ext uri="{BB962C8B-B14F-4D97-AF65-F5344CB8AC3E}">
        <p14:creationId xmlns:p14="http://schemas.microsoft.com/office/powerpoint/2010/main" val="4054708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0A79BC-CE09-4687-9D2F-6278F812312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88003">
            <a:off x="9107749" y="4661982"/>
            <a:ext cx="3012465" cy="1842017"/>
          </a:xfrm>
          <a:prstGeom prst="rect">
            <a:avLst/>
          </a:prstGeom>
        </p:spPr>
      </p:pic>
      <p:sp>
        <p:nvSpPr>
          <p:cNvPr id="2" name="Title 1">
            <a:extLst>
              <a:ext uri="{FF2B5EF4-FFF2-40B4-BE49-F238E27FC236}">
                <a16:creationId xmlns:a16="http://schemas.microsoft.com/office/drawing/2014/main" id="{DFB83982-28E7-43CF-B510-35E93A0071A1}"/>
              </a:ext>
            </a:extLst>
          </p:cNvPr>
          <p:cNvSpPr>
            <a:spLocks noGrp="1"/>
          </p:cNvSpPr>
          <p:nvPr>
            <p:ph type="title"/>
          </p:nvPr>
        </p:nvSpPr>
        <p:spPr/>
        <p:txBody>
          <a:bodyPr/>
          <a:lstStyle/>
          <a:p>
            <a:r>
              <a:rPr lang="en-US" dirty="0"/>
              <a:t>Bringing it Home – Intentional Connect</a:t>
            </a:r>
          </a:p>
        </p:txBody>
      </p:sp>
      <p:sp>
        <p:nvSpPr>
          <p:cNvPr id="3" name="Content Placeholder 2">
            <a:extLst>
              <a:ext uri="{FF2B5EF4-FFF2-40B4-BE49-F238E27FC236}">
                <a16:creationId xmlns:a16="http://schemas.microsoft.com/office/drawing/2014/main" id="{066D0944-7858-4142-A1A9-D5B8E642954C}"/>
              </a:ext>
            </a:extLst>
          </p:cNvPr>
          <p:cNvSpPr>
            <a:spLocks noGrp="1"/>
          </p:cNvSpPr>
          <p:nvPr>
            <p:ph idx="1"/>
          </p:nvPr>
        </p:nvSpPr>
        <p:spPr>
          <a:xfrm>
            <a:off x="2332234" y="1825625"/>
            <a:ext cx="7259636" cy="4351338"/>
          </a:xfrm>
        </p:spPr>
        <p:txBody>
          <a:bodyPr>
            <a:normAutofit fontScale="62500" lnSpcReduction="20000"/>
          </a:bodyPr>
          <a:lstStyle/>
          <a:p>
            <a:pPr marL="0" indent="0">
              <a:spcAft>
                <a:spcPts val="600"/>
              </a:spcAft>
              <a:buNone/>
            </a:pPr>
            <a:r>
              <a:rPr lang="en-US" b="1" dirty="0"/>
              <a:t>Connecting Requires Intentionality</a:t>
            </a:r>
          </a:p>
          <a:p>
            <a:pPr marL="0" indent="0">
              <a:spcAft>
                <a:spcPts val="600"/>
              </a:spcAft>
              <a:buNone/>
            </a:pPr>
            <a:r>
              <a:rPr lang="en-US" dirty="0"/>
              <a:t>“Connectors understand if they’re going to connect, they’re going to have to give it a lot of energy.”</a:t>
            </a:r>
          </a:p>
          <a:p>
            <a:pPr>
              <a:spcAft>
                <a:spcPts val="600"/>
              </a:spcAft>
            </a:pPr>
            <a:r>
              <a:rPr lang="en-US" dirty="0"/>
              <a:t>“It requires intentionality, it requires energy to connect.”</a:t>
            </a:r>
          </a:p>
          <a:p>
            <a:pPr>
              <a:spcAft>
                <a:spcPts val="600"/>
              </a:spcAft>
            </a:pPr>
            <a:r>
              <a:rPr lang="en-US" dirty="0"/>
              <a:t>Who is that person you need to expend energy to connect with?</a:t>
            </a:r>
          </a:p>
          <a:p>
            <a:pPr>
              <a:spcAft>
                <a:spcPts val="600"/>
              </a:spcAft>
            </a:pPr>
            <a:r>
              <a:rPr lang="en-US" dirty="0"/>
              <a:t>Find Common Ground</a:t>
            </a:r>
          </a:p>
          <a:p>
            <a:pPr>
              <a:spcAft>
                <a:spcPts val="600"/>
              </a:spcAft>
            </a:pPr>
            <a:r>
              <a:rPr lang="en-US" dirty="0"/>
              <a:t>“What makes connectors effective is they are constantly looking for common ground.”</a:t>
            </a:r>
          </a:p>
          <a:p>
            <a:pPr>
              <a:spcAft>
                <a:spcPts val="600"/>
              </a:spcAft>
            </a:pPr>
            <a:r>
              <a:rPr lang="en-US" dirty="0"/>
              <a:t>Make time. Walk slowly through the crowd. Let people connect with you.</a:t>
            </a:r>
          </a:p>
          <a:p>
            <a:pPr>
              <a:spcAft>
                <a:spcPts val="600"/>
              </a:spcAft>
            </a:pPr>
            <a:r>
              <a:rPr lang="en-US" dirty="0"/>
              <a:t>“Anybody that’s kept at a distance won’t hurt you, but they won’t help you either.”</a:t>
            </a:r>
          </a:p>
          <a:p>
            <a:pPr>
              <a:spcAft>
                <a:spcPts val="600"/>
              </a:spcAft>
            </a:pPr>
            <a:r>
              <a:rPr lang="en-US" dirty="0"/>
              <a:t>Intentional connections creates an “ALL IN” environment.  A “Let’s all work together on this” attitude.</a:t>
            </a:r>
          </a:p>
          <a:p>
            <a:endParaRPr lang="en-US" dirty="0"/>
          </a:p>
        </p:txBody>
      </p:sp>
    </p:spTree>
    <p:extLst>
      <p:ext uri="{BB962C8B-B14F-4D97-AF65-F5344CB8AC3E}">
        <p14:creationId xmlns:p14="http://schemas.microsoft.com/office/powerpoint/2010/main" val="352087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3982-28E7-43CF-B510-35E93A0071A1}"/>
              </a:ext>
            </a:extLst>
          </p:cNvPr>
          <p:cNvSpPr>
            <a:spLocks noGrp="1"/>
          </p:cNvSpPr>
          <p:nvPr>
            <p:ph type="title"/>
          </p:nvPr>
        </p:nvSpPr>
        <p:spPr>
          <a:xfrm>
            <a:off x="2329301" y="665546"/>
            <a:ext cx="9208073" cy="1313727"/>
          </a:xfrm>
        </p:spPr>
        <p:txBody>
          <a:bodyPr>
            <a:normAutofit/>
          </a:bodyPr>
          <a:lstStyle/>
          <a:p>
            <a:r>
              <a:rPr lang="en-US" sz="4400" dirty="0"/>
              <a:t>Bringing it Home – Are You “ALL IN”?</a:t>
            </a:r>
            <a:br>
              <a:rPr lang="en-US" sz="4400" dirty="0"/>
            </a:br>
            <a:endParaRPr lang="en-US" sz="4400" dirty="0"/>
          </a:p>
        </p:txBody>
      </p:sp>
      <p:sp>
        <p:nvSpPr>
          <p:cNvPr id="13" name="Text Placeholder 12">
            <a:extLst>
              <a:ext uri="{FF2B5EF4-FFF2-40B4-BE49-F238E27FC236}">
                <a16:creationId xmlns:a16="http://schemas.microsoft.com/office/drawing/2014/main" id="{444220E2-231E-4231-9F12-DC17CB06DA95}"/>
              </a:ext>
            </a:extLst>
          </p:cNvPr>
          <p:cNvSpPr>
            <a:spLocks noGrp="1"/>
          </p:cNvSpPr>
          <p:nvPr>
            <p:ph type="body" sz="half" idx="2"/>
          </p:nvPr>
        </p:nvSpPr>
        <p:spPr>
          <a:xfrm>
            <a:off x="2456627" y="2057400"/>
            <a:ext cx="4920918" cy="3811588"/>
          </a:xfrm>
        </p:spPr>
        <p:txBody>
          <a:bodyPr/>
          <a:lstStyle/>
          <a:p>
            <a:r>
              <a:rPr lang="en-US" sz="3200" b="1" dirty="0"/>
              <a:t>Serving or Servant – What’s the difference?</a:t>
            </a:r>
          </a:p>
          <a:p>
            <a:r>
              <a:rPr lang="en-US" sz="3200" dirty="0"/>
              <a:t>Serving is </a:t>
            </a:r>
            <a:r>
              <a:rPr lang="en-US" sz="3200" u="sng" dirty="0"/>
              <a:t>Part-time</a:t>
            </a:r>
          </a:p>
          <a:p>
            <a:pPr>
              <a:spcAft>
                <a:spcPts val="1200"/>
              </a:spcAft>
            </a:pPr>
            <a:r>
              <a:rPr lang="en-US" sz="3200" dirty="0"/>
              <a:t>Being a Servant is </a:t>
            </a:r>
            <a:r>
              <a:rPr lang="en-US" sz="3200" u="sng" dirty="0"/>
              <a:t>Fulltime</a:t>
            </a:r>
          </a:p>
          <a:p>
            <a:endParaRPr lang="en-US" dirty="0"/>
          </a:p>
        </p:txBody>
      </p:sp>
      <p:pic>
        <p:nvPicPr>
          <p:cNvPr id="8" name="Picture 7">
            <a:extLst>
              <a:ext uri="{FF2B5EF4-FFF2-40B4-BE49-F238E27FC236}">
                <a16:creationId xmlns:a16="http://schemas.microsoft.com/office/drawing/2014/main" id="{D354F0AA-702B-43AD-B04B-7595C7B49D3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32073" y="2694995"/>
            <a:ext cx="4432626" cy="2536398"/>
          </a:xfrm>
          <a:prstGeom prst="rect">
            <a:avLst/>
          </a:prstGeom>
        </p:spPr>
      </p:pic>
      <p:sp>
        <p:nvSpPr>
          <p:cNvPr id="14" name="Rectangle 13">
            <a:extLst>
              <a:ext uri="{FF2B5EF4-FFF2-40B4-BE49-F238E27FC236}">
                <a16:creationId xmlns:a16="http://schemas.microsoft.com/office/drawing/2014/main" id="{21B62FBA-C8DE-4F6E-B8AD-51A34DD1AC7F}"/>
              </a:ext>
            </a:extLst>
          </p:cNvPr>
          <p:cNvSpPr/>
          <p:nvPr/>
        </p:nvSpPr>
        <p:spPr>
          <a:xfrm>
            <a:off x="7698414" y="2057400"/>
            <a:ext cx="3421194" cy="707886"/>
          </a:xfrm>
          <a:prstGeom prst="rect">
            <a:avLst/>
          </a:prstGeom>
        </p:spPr>
        <p:txBody>
          <a:bodyPr wrap="none">
            <a:spAutoFit/>
          </a:bodyPr>
          <a:lstStyle/>
          <a:p>
            <a:pPr algn="ctr"/>
            <a:r>
              <a:rPr lang="en-US" sz="4000" dirty="0"/>
              <a:t>Which are you?</a:t>
            </a:r>
          </a:p>
        </p:txBody>
      </p:sp>
    </p:spTree>
    <p:extLst>
      <p:ext uri="{BB962C8B-B14F-4D97-AF65-F5344CB8AC3E}">
        <p14:creationId xmlns:p14="http://schemas.microsoft.com/office/powerpoint/2010/main" val="255253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wipe(left)">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wipe(left)">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82597" y="3424348"/>
            <a:ext cx="9426806" cy="1424410"/>
          </a:xfrm>
        </p:spPr>
        <p:txBody>
          <a:bodyPr vert="horz" lIns="91440" tIns="45720" rIns="91440" bIns="45720" rtlCol="0" anchor="b">
            <a:normAutofit/>
          </a:bodyPr>
          <a:lstStyle/>
          <a:p>
            <a:pPr algn="ctr"/>
            <a:r>
              <a:rPr lang="en-US" sz="4600" b="1">
                <a:solidFill>
                  <a:srgbClr val="1B1B1B"/>
                </a:solidFill>
              </a:rPr>
              <a:t>Question and </a:t>
            </a:r>
            <a:br>
              <a:rPr lang="en-US" sz="4600" b="1">
                <a:solidFill>
                  <a:srgbClr val="1B1B1B"/>
                </a:solidFill>
              </a:rPr>
            </a:br>
            <a:r>
              <a:rPr lang="en-US" sz="4600" b="1">
                <a:solidFill>
                  <a:srgbClr val="1B1B1B"/>
                </a:solidFill>
              </a:rPr>
              <a:t>Answer</a:t>
            </a:r>
          </a:p>
        </p:txBody>
      </p:sp>
      <p:sp>
        <p:nvSpPr>
          <p:cNvPr id="13" name="Oval 12">
            <a:extLst>
              <a:ext uri="{FF2B5EF4-FFF2-40B4-BE49-F238E27FC236}">
                <a16:creationId xmlns:a16="http://schemas.microsoft.com/office/drawing/2014/main" id="{FBC3EAFD-A275-4F9B-8F62-72B6678F3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526" y="933319"/>
            <a:ext cx="2463430" cy="2486070"/>
          </a:xfrm>
          <a:prstGeom prst="ellipse">
            <a:avLst/>
          </a:prstGeom>
          <a:solidFill>
            <a:srgbClr val="353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6E64A6D-2B9F-4AAD-AB42-A61BAF01A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92" y="1268361"/>
            <a:ext cx="1956816" cy="1953058"/>
          </a:xfrm>
          <a:prstGeom prst="ellipse">
            <a:avLst/>
          </a:prstGeom>
          <a:solidFill>
            <a:srgbClr val="FFFFFF"/>
          </a:solidFill>
          <a:ln>
            <a:solidFill>
              <a:srgbClr val="353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A85FDBF-669D-45F3-B0C3-2F06D85A5054}"/>
              </a:ext>
            </a:extLst>
          </p:cNvPr>
          <p:cNvPicPr>
            <a:picLocks noChangeAspect="1"/>
          </p:cNvPicPr>
          <p:nvPr/>
        </p:nvPicPr>
        <p:blipFill rotWithShape="1">
          <a:blip r:embed="rId3">
            <a:alphaModFix/>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 b="-3"/>
          <a:stretch/>
        </p:blipFill>
        <p:spPr>
          <a:xfrm>
            <a:off x="5181600" y="1330490"/>
            <a:ext cx="1828800" cy="1828800"/>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7" name="Picture 16">
            <a:extLst>
              <a:ext uri="{FF2B5EF4-FFF2-40B4-BE49-F238E27FC236}">
                <a16:creationId xmlns:a16="http://schemas.microsoft.com/office/drawing/2014/main" id="{C51881DD-AD85-41BE-8A49-C2FB45800E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rcRect l="33525" t="5243" r="33525" b="36180"/>
          <a:stretch>
            <a:fillRect/>
          </a:stretch>
        </p:blipFill>
        <p:spPr>
          <a:xfrm>
            <a:off x="4860081" y="896194"/>
            <a:ext cx="2560320" cy="2560320"/>
          </a:xfrm>
          <a:custGeom>
            <a:avLst/>
            <a:gdLst>
              <a:gd name="connsiteX0" fmla="*/ 2008598 w 4017196"/>
              <a:gd name="connsiteY0" fmla="*/ 0 h 4017196"/>
              <a:gd name="connsiteX1" fmla="*/ 4017196 w 4017196"/>
              <a:gd name="connsiteY1" fmla="*/ 2008598 h 4017196"/>
              <a:gd name="connsiteX2" fmla="*/ 2008598 w 4017196"/>
              <a:gd name="connsiteY2" fmla="*/ 4017196 h 4017196"/>
              <a:gd name="connsiteX3" fmla="*/ 0 w 4017196"/>
              <a:gd name="connsiteY3" fmla="*/ 2008598 h 4017196"/>
              <a:gd name="connsiteX4" fmla="*/ 2008598 w 4017196"/>
              <a:gd name="connsiteY4" fmla="*/ 0 h 401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196" h="4017196">
                <a:moveTo>
                  <a:pt x="2008598" y="0"/>
                </a:moveTo>
                <a:cubicBezTo>
                  <a:pt x="3117916" y="0"/>
                  <a:pt x="4017196" y="899280"/>
                  <a:pt x="4017196" y="2008598"/>
                </a:cubicBezTo>
                <a:cubicBezTo>
                  <a:pt x="4017196" y="3117916"/>
                  <a:pt x="3117916" y="4017196"/>
                  <a:pt x="2008598" y="4017196"/>
                </a:cubicBezTo>
                <a:cubicBezTo>
                  <a:pt x="899280" y="4017196"/>
                  <a:pt x="0" y="3117916"/>
                  <a:pt x="0" y="2008598"/>
                </a:cubicBezTo>
                <a:cubicBezTo>
                  <a:pt x="0" y="899280"/>
                  <a:pt x="899280" y="0"/>
                  <a:pt x="2008598" y="0"/>
                </a:cubicBezTo>
                <a:close/>
              </a:path>
            </a:pathLst>
          </a:custGeom>
        </p:spPr>
      </p:pic>
      <p:cxnSp>
        <p:nvCxnSpPr>
          <p:cNvPr id="19" name="Straight Connector 18">
            <a:extLst>
              <a:ext uri="{FF2B5EF4-FFF2-40B4-BE49-F238E27FC236}">
                <a16:creationId xmlns:a16="http://schemas.microsoft.com/office/drawing/2014/main" id="{9AD20FE8-ED02-4CDE-83B1-A1436305C3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75960" y="4971278"/>
            <a:ext cx="640080" cy="0"/>
          </a:xfrm>
          <a:prstGeom prst="line">
            <a:avLst/>
          </a:prstGeom>
          <a:ln w="28575">
            <a:solidFill>
              <a:srgbClr val="10B7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268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254381-7677-4055-830B-2AC8873E6694}"/>
              </a:ext>
            </a:extLst>
          </p:cNvPr>
          <p:cNvPicPr>
            <a:picLocks noChangeAspect="1"/>
          </p:cNvPicPr>
          <p:nvPr/>
        </p:nvPicPr>
        <p:blipFill rotWithShape="1">
          <a:blip r:embed="rId3">
            <a:alphaModFix amt="4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9907" b="5187"/>
          <a:stretch/>
        </p:blipFill>
        <p:spPr>
          <a:xfrm>
            <a:off x="2260600" y="0"/>
            <a:ext cx="9931399" cy="5566877"/>
          </a:xfrm>
          <a:prstGeom prst="rect">
            <a:avLst/>
          </a:prstGeom>
        </p:spPr>
      </p:pic>
      <p:sp>
        <p:nvSpPr>
          <p:cNvPr id="2" name="Title 1"/>
          <p:cNvSpPr>
            <a:spLocks noGrp="1"/>
          </p:cNvSpPr>
          <p:nvPr>
            <p:ph type="title"/>
          </p:nvPr>
        </p:nvSpPr>
        <p:spPr>
          <a:xfrm>
            <a:off x="2295330" y="4478698"/>
            <a:ext cx="9806473" cy="1736076"/>
          </a:xfrm>
        </p:spPr>
        <p:txBody>
          <a:bodyPr vert="horz" lIns="91440" tIns="45720" rIns="91440" bIns="45720" rtlCol="0" anchor="b">
            <a:normAutofit/>
          </a:bodyPr>
          <a:lstStyle/>
          <a:p>
            <a:pPr algn="ctr"/>
            <a:r>
              <a:rPr lang="en-US" sz="11500" b="1" dirty="0">
                <a:ln w="22225">
                  <a:solidFill>
                    <a:schemeClr val="tx1"/>
                  </a:solidFill>
                  <a:miter lim="800000"/>
                </a:ln>
                <a:noFill/>
                <a:latin typeface="+mj-lt"/>
              </a:rPr>
              <a:t>Closing Prayer</a:t>
            </a:r>
          </a:p>
        </p:txBody>
      </p:sp>
    </p:spTree>
    <p:extLst>
      <p:ext uri="{BB962C8B-B14F-4D97-AF65-F5344CB8AC3E}">
        <p14:creationId xmlns:p14="http://schemas.microsoft.com/office/powerpoint/2010/main" val="128478171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92500" lnSpcReduction="10000"/>
          </a:bodyPr>
          <a:lstStyle/>
          <a:p>
            <a:r>
              <a:rPr lang="en-US" sz="3600" dirty="0"/>
              <a:t>Opening Prayer</a:t>
            </a:r>
          </a:p>
          <a:p>
            <a:r>
              <a:rPr lang="en-US" sz="3600" dirty="0"/>
              <a:t>Presenter Introductions</a:t>
            </a:r>
          </a:p>
          <a:p>
            <a:r>
              <a:rPr lang="en-US" sz="3600" dirty="0"/>
              <a:t>Devotional</a:t>
            </a:r>
          </a:p>
          <a:p>
            <a:r>
              <a:rPr lang="en-US" sz="3600" dirty="0"/>
              <a:t>Definition of “Leadership”</a:t>
            </a:r>
          </a:p>
          <a:p>
            <a:r>
              <a:rPr lang="en-US" sz="3600" dirty="0"/>
              <a:t>John C. Maxwell’s 5 Levels of Leadership</a:t>
            </a:r>
          </a:p>
          <a:p>
            <a:r>
              <a:rPr lang="en-US" sz="3600" dirty="0"/>
              <a:t>Bringing it Home – Servant Leadership</a:t>
            </a:r>
          </a:p>
          <a:p>
            <a:r>
              <a:rPr lang="en-US" sz="3600" dirty="0"/>
              <a:t>Q&amp;A</a:t>
            </a:r>
          </a:p>
          <a:p>
            <a:r>
              <a:rPr lang="en-US" sz="3600" dirty="0"/>
              <a:t>Closing Prayer</a:t>
            </a:r>
            <a:endParaRPr lang="en-US" dirty="0"/>
          </a:p>
        </p:txBody>
      </p:sp>
      <p:pic>
        <p:nvPicPr>
          <p:cNvPr id="5" name="Picture 4">
            <a:extLst>
              <a:ext uri="{FF2B5EF4-FFF2-40B4-BE49-F238E27FC236}">
                <a16:creationId xmlns:a16="http://schemas.microsoft.com/office/drawing/2014/main" id="{97EB3278-A717-423E-BCC7-4155BD8C8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06931">
            <a:off x="6114871" y="676117"/>
            <a:ext cx="6537202" cy="2299016"/>
          </a:xfrm>
          <a:prstGeom prst="rect">
            <a:avLst/>
          </a:prstGeom>
        </p:spPr>
      </p:pic>
    </p:spTree>
    <p:extLst>
      <p:ext uri="{BB962C8B-B14F-4D97-AF65-F5344CB8AC3E}">
        <p14:creationId xmlns:p14="http://schemas.microsoft.com/office/powerpoint/2010/main" val="206493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Devotional</a:t>
            </a:r>
          </a:p>
        </p:txBody>
      </p:sp>
      <p:sp>
        <p:nvSpPr>
          <p:cNvPr id="7" name="Content Placeholder 6"/>
          <p:cNvSpPr>
            <a:spLocks noGrp="1"/>
          </p:cNvSpPr>
          <p:nvPr>
            <p:ph idx="1"/>
          </p:nvPr>
        </p:nvSpPr>
        <p:spPr/>
        <p:txBody>
          <a:bodyPr>
            <a:normAutofit fontScale="92500" lnSpcReduction="10000"/>
          </a:bodyPr>
          <a:lstStyle/>
          <a:p>
            <a:pPr marL="0" indent="0">
              <a:lnSpc>
                <a:spcPct val="110000"/>
              </a:lnSpc>
              <a:spcAft>
                <a:spcPts val="1800"/>
              </a:spcAft>
              <a:buNone/>
            </a:pPr>
            <a:r>
              <a:rPr lang="en-US" dirty="0"/>
              <a:t> </a:t>
            </a:r>
            <a:r>
              <a:rPr lang="en-US" b="1" dirty="0"/>
              <a:t>2 Corinthians 12:7-10</a:t>
            </a:r>
            <a:br>
              <a:rPr lang="en-US" dirty="0"/>
            </a:br>
            <a:r>
              <a:rPr lang="en-US" dirty="0"/>
              <a:t>Therefore, in order to keep me from becoming conceited, I was given a thorn in my flesh, a messenger of Satan, to torment me. Three times I pleaded with the LORD to take it away from me. But he said to me, "My grace is sufficient for you, for my power is made perfect in weakness." Therefore, I will boast all the more gladly about my weaknesses, so that Christ's power may rest on me. That is why, for Christ's sake, I delight in weaknesses, in insults, in hardships, in persecutions, in difficulties. For when I am weak, then I am strong.</a:t>
            </a:r>
          </a:p>
        </p:txBody>
      </p:sp>
    </p:spTree>
    <p:extLst>
      <p:ext uri="{BB962C8B-B14F-4D97-AF65-F5344CB8AC3E}">
        <p14:creationId xmlns:p14="http://schemas.microsoft.com/office/powerpoint/2010/main" val="288427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Leadership</a:t>
            </a:r>
            <a:br>
              <a:rPr lang="en-US" dirty="0"/>
            </a:br>
            <a:endParaRPr lang="en-US" dirty="0"/>
          </a:p>
        </p:txBody>
      </p:sp>
      <p:sp>
        <p:nvSpPr>
          <p:cNvPr id="5" name="Text Placeholder 4">
            <a:extLst>
              <a:ext uri="{FF2B5EF4-FFF2-40B4-BE49-F238E27FC236}">
                <a16:creationId xmlns:a16="http://schemas.microsoft.com/office/drawing/2014/main" id="{494175B0-4301-48A3-B3B4-5F7FD5B71BE0}"/>
              </a:ext>
            </a:extLst>
          </p:cNvPr>
          <p:cNvSpPr>
            <a:spLocks noGrp="1"/>
          </p:cNvSpPr>
          <p:nvPr>
            <p:ph type="body" idx="1"/>
          </p:nvPr>
        </p:nvSpPr>
        <p:spPr>
          <a:xfrm>
            <a:off x="2377440" y="3665694"/>
            <a:ext cx="9417424" cy="1500187"/>
          </a:xfrm>
        </p:spPr>
        <p:txBody>
          <a:bodyPr/>
          <a:lstStyle/>
          <a:p>
            <a:pPr algn="ctr"/>
            <a:r>
              <a:rPr lang="en-US" dirty="0"/>
              <a:t>In the beginning…</a:t>
            </a:r>
          </a:p>
        </p:txBody>
      </p:sp>
    </p:spTree>
    <p:extLst>
      <p:ext uri="{BB962C8B-B14F-4D97-AF65-F5344CB8AC3E}">
        <p14:creationId xmlns:p14="http://schemas.microsoft.com/office/powerpoint/2010/main" val="3653292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you define “Leadership”</a:t>
            </a:r>
          </a:p>
        </p:txBody>
      </p:sp>
      <p:sp>
        <p:nvSpPr>
          <p:cNvPr id="3" name="Content Placeholder 2"/>
          <p:cNvSpPr>
            <a:spLocks noGrp="1"/>
          </p:cNvSpPr>
          <p:nvPr>
            <p:ph idx="1"/>
          </p:nvPr>
        </p:nvSpPr>
        <p:spPr/>
        <p:txBody>
          <a:bodyPr/>
          <a:lstStyle/>
          <a:p>
            <a:r>
              <a:rPr lang="en-US" dirty="0"/>
              <a:t>John C. Maxwell: “Influence”</a:t>
            </a:r>
          </a:p>
          <a:p>
            <a:r>
              <a:rPr lang="en-US" dirty="0"/>
              <a:t>God has assigned each of us an area of influence	</a:t>
            </a:r>
          </a:p>
        </p:txBody>
      </p:sp>
    </p:spTree>
    <p:extLst>
      <p:ext uri="{BB962C8B-B14F-4D97-AF65-F5344CB8AC3E}">
        <p14:creationId xmlns:p14="http://schemas.microsoft.com/office/powerpoint/2010/main" val="261162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BE3E8-3332-49C4-A900-A00CDC9FA021}"/>
              </a:ext>
            </a:extLst>
          </p:cNvPr>
          <p:cNvSpPr>
            <a:spLocks noGrp="1"/>
          </p:cNvSpPr>
          <p:nvPr>
            <p:ph type="title"/>
          </p:nvPr>
        </p:nvSpPr>
        <p:spPr/>
        <p:txBody>
          <a:bodyPr/>
          <a:lstStyle/>
          <a:p>
            <a:r>
              <a:rPr lang="en-US" dirty="0"/>
              <a:t>5 Levels of Leadership</a:t>
            </a:r>
          </a:p>
        </p:txBody>
      </p:sp>
      <p:sp>
        <p:nvSpPr>
          <p:cNvPr id="6" name="Freeform: Shape 5">
            <a:extLst>
              <a:ext uri="{FF2B5EF4-FFF2-40B4-BE49-F238E27FC236}">
                <a16:creationId xmlns:a16="http://schemas.microsoft.com/office/drawing/2014/main" id="{CD751497-52FB-4C88-9E15-D7CDAACF1F54}"/>
              </a:ext>
            </a:extLst>
          </p:cNvPr>
          <p:cNvSpPr/>
          <p:nvPr/>
        </p:nvSpPr>
        <p:spPr>
          <a:xfrm>
            <a:off x="6105524" y="1657368"/>
            <a:ext cx="1901191" cy="870267"/>
          </a:xfrm>
          <a:custGeom>
            <a:avLst/>
            <a:gdLst>
              <a:gd name="connsiteX0" fmla="*/ 0 w 1889442"/>
              <a:gd name="connsiteY0" fmla="*/ 870267 h 870267"/>
              <a:gd name="connsiteX1" fmla="*/ 944718 w 1889442"/>
              <a:gd name="connsiteY1" fmla="*/ 0 h 870267"/>
              <a:gd name="connsiteX2" fmla="*/ 944724 w 1889442"/>
              <a:gd name="connsiteY2" fmla="*/ 0 h 870267"/>
              <a:gd name="connsiteX3" fmla="*/ 1889442 w 1889442"/>
              <a:gd name="connsiteY3" fmla="*/ 870267 h 870267"/>
              <a:gd name="connsiteX4" fmla="*/ 0 w 1889442"/>
              <a:gd name="connsiteY4" fmla="*/ 870267 h 87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442" h="870267">
                <a:moveTo>
                  <a:pt x="0" y="870267"/>
                </a:moveTo>
                <a:lnTo>
                  <a:pt x="944718" y="0"/>
                </a:lnTo>
                <a:lnTo>
                  <a:pt x="944724" y="0"/>
                </a:lnTo>
                <a:lnTo>
                  <a:pt x="1889442" y="870267"/>
                </a:lnTo>
                <a:lnTo>
                  <a:pt x="0" y="870267"/>
                </a:lnTo>
                <a:close/>
              </a:path>
            </a:pathLst>
          </a:custGeom>
          <a:scene3d>
            <a:camera prst="orthographicFront"/>
            <a:lightRig rig="threePt" dir="t"/>
          </a:scene3d>
          <a:sp3d>
            <a:bevelT/>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4610" tIns="54610" rIns="54610" bIns="54610" numCol="1" spcCol="1270" anchor="ctr" anchorCtr="0">
            <a:noAutofit/>
          </a:bodyPr>
          <a:lstStyle/>
          <a:p>
            <a:pPr marL="0" lvl="0" indent="0" algn="ctr" defTabSz="1911350">
              <a:lnSpc>
                <a:spcPct val="90000"/>
              </a:lnSpc>
              <a:spcBef>
                <a:spcPct val="0"/>
              </a:spcBef>
              <a:spcAft>
                <a:spcPct val="35000"/>
              </a:spcAft>
              <a:buNone/>
            </a:pPr>
            <a:r>
              <a:rPr lang="en-US" sz="4100" kern="1200" dirty="0">
                <a:solidFill>
                  <a:schemeClr val="tx1"/>
                </a:solidFill>
                <a:effectLst>
                  <a:outerShdw blurRad="50800" dist="38100" dir="2700000" algn="tl" rotWithShape="0">
                    <a:prstClr val="black">
                      <a:alpha val="40000"/>
                    </a:prstClr>
                  </a:outerShdw>
                </a:effectLst>
              </a:rPr>
              <a:t>Pinnacle</a:t>
            </a:r>
          </a:p>
        </p:txBody>
      </p:sp>
      <p:sp>
        <p:nvSpPr>
          <p:cNvPr id="7" name="Freeform: Shape 6">
            <a:extLst>
              <a:ext uri="{FF2B5EF4-FFF2-40B4-BE49-F238E27FC236}">
                <a16:creationId xmlns:a16="http://schemas.microsoft.com/office/drawing/2014/main" id="{19EE9C5F-37D6-44A1-B411-3BD95C46C8D5}"/>
              </a:ext>
            </a:extLst>
          </p:cNvPr>
          <p:cNvSpPr/>
          <p:nvPr/>
        </p:nvSpPr>
        <p:spPr>
          <a:xfrm>
            <a:off x="5166200" y="2526900"/>
            <a:ext cx="3778884" cy="870267"/>
          </a:xfrm>
          <a:custGeom>
            <a:avLst/>
            <a:gdLst>
              <a:gd name="connsiteX0" fmla="*/ 0 w 3778884"/>
              <a:gd name="connsiteY0" fmla="*/ 870267 h 870267"/>
              <a:gd name="connsiteX1" fmla="*/ 944718 w 3778884"/>
              <a:gd name="connsiteY1" fmla="*/ 0 h 870267"/>
              <a:gd name="connsiteX2" fmla="*/ 2834166 w 3778884"/>
              <a:gd name="connsiteY2" fmla="*/ 0 h 870267"/>
              <a:gd name="connsiteX3" fmla="*/ 3778884 w 3778884"/>
              <a:gd name="connsiteY3" fmla="*/ 870267 h 870267"/>
              <a:gd name="connsiteX4" fmla="*/ 0 w 3778884"/>
              <a:gd name="connsiteY4" fmla="*/ 870267 h 87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884" h="870267">
                <a:moveTo>
                  <a:pt x="0" y="870267"/>
                </a:moveTo>
                <a:lnTo>
                  <a:pt x="944718" y="0"/>
                </a:lnTo>
                <a:lnTo>
                  <a:pt x="2834166" y="0"/>
                </a:lnTo>
                <a:lnTo>
                  <a:pt x="3778884" y="870267"/>
                </a:lnTo>
                <a:lnTo>
                  <a:pt x="0" y="870267"/>
                </a:lnTo>
                <a:close/>
              </a:path>
            </a:pathLst>
          </a:custGeom>
          <a:scene3d>
            <a:camera prst="orthographicFront"/>
            <a:lightRig rig="threePt" dir="t"/>
          </a:scene3d>
          <a:sp3d>
            <a:bevelT/>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5915" tIns="54610" rIns="715914" bIns="5461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tx1"/>
                </a:solidFill>
                <a:effectLst>
                  <a:outerShdw blurRad="50800" dist="38100" dir="2700000" algn="tl" rotWithShape="0">
                    <a:prstClr val="black">
                      <a:alpha val="40000"/>
                    </a:prstClr>
                  </a:outerShdw>
                </a:effectLst>
              </a:rPr>
              <a:t>Mentoring</a:t>
            </a:r>
          </a:p>
        </p:txBody>
      </p:sp>
      <p:sp>
        <p:nvSpPr>
          <p:cNvPr id="8" name="Freeform: Shape 7">
            <a:extLst>
              <a:ext uri="{FF2B5EF4-FFF2-40B4-BE49-F238E27FC236}">
                <a16:creationId xmlns:a16="http://schemas.microsoft.com/office/drawing/2014/main" id="{53F63AC7-4DB5-4F51-96E1-B1A25E0A615A}"/>
              </a:ext>
            </a:extLst>
          </p:cNvPr>
          <p:cNvSpPr/>
          <p:nvPr/>
        </p:nvSpPr>
        <p:spPr>
          <a:xfrm>
            <a:off x="4221478" y="3397167"/>
            <a:ext cx="5668327" cy="870267"/>
          </a:xfrm>
          <a:custGeom>
            <a:avLst/>
            <a:gdLst>
              <a:gd name="connsiteX0" fmla="*/ 0 w 5668327"/>
              <a:gd name="connsiteY0" fmla="*/ 870267 h 870267"/>
              <a:gd name="connsiteX1" fmla="*/ 944718 w 5668327"/>
              <a:gd name="connsiteY1" fmla="*/ 0 h 870267"/>
              <a:gd name="connsiteX2" fmla="*/ 4723609 w 5668327"/>
              <a:gd name="connsiteY2" fmla="*/ 0 h 870267"/>
              <a:gd name="connsiteX3" fmla="*/ 5668327 w 5668327"/>
              <a:gd name="connsiteY3" fmla="*/ 870267 h 870267"/>
              <a:gd name="connsiteX4" fmla="*/ 0 w 5668327"/>
              <a:gd name="connsiteY4" fmla="*/ 870267 h 87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8327" h="870267">
                <a:moveTo>
                  <a:pt x="0" y="870267"/>
                </a:moveTo>
                <a:lnTo>
                  <a:pt x="944718" y="0"/>
                </a:lnTo>
                <a:lnTo>
                  <a:pt x="4723609" y="0"/>
                </a:lnTo>
                <a:lnTo>
                  <a:pt x="5668327" y="870267"/>
                </a:lnTo>
                <a:lnTo>
                  <a:pt x="0" y="870267"/>
                </a:lnTo>
                <a:close/>
              </a:path>
            </a:pathLst>
          </a:custGeom>
          <a:scene3d>
            <a:camera prst="orthographicFront"/>
            <a:lightRig rig="threePt" dir="t"/>
          </a:scene3d>
          <a:sp3d>
            <a:bevelT/>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46567" tIns="54610" rIns="1046568" bIns="5461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tx1"/>
                </a:solidFill>
                <a:effectLst>
                  <a:outerShdw blurRad="50800" dist="38100" dir="2700000" algn="tl" rotWithShape="0">
                    <a:prstClr val="black">
                      <a:alpha val="40000"/>
                    </a:prstClr>
                  </a:outerShdw>
                </a:effectLst>
              </a:rPr>
              <a:t>Production</a:t>
            </a:r>
          </a:p>
        </p:txBody>
      </p:sp>
      <p:sp>
        <p:nvSpPr>
          <p:cNvPr id="9" name="Freeform: Shape 8">
            <a:extLst>
              <a:ext uri="{FF2B5EF4-FFF2-40B4-BE49-F238E27FC236}">
                <a16:creationId xmlns:a16="http://schemas.microsoft.com/office/drawing/2014/main" id="{B5D06E5D-478E-4BC0-8FEB-D2B549C09664}"/>
              </a:ext>
            </a:extLst>
          </p:cNvPr>
          <p:cNvSpPr/>
          <p:nvPr/>
        </p:nvSpPr>
        <p:spPr>
          <a:xfrm>
            <a:off x="3276756" y="4264384"/>
            <a:ext cx="7557769" cy="870267"/>
          </a:xfrm>
          <a:custGeom>
            <a:avLst/>
            <a:gdLst>
              <a:gd name="connsiteX0" fmla="*/ 0 w 7557769"/>
              <a:gd name="connsiteY0" fmla="*/ 870267 h 870267"/>
              <a:gd name="connsiteX1" fmla="*/ 944718 w 7557769"/>
              <a:gd name="connsiteY1" fmla="*/ 0 h 870267"/>
              <a:gd name="connsiteX2" fmla="*/ 6613051 w 7557769"/>
              <a:gd name="connsiteY2" fmla="*/ 0 h 870267"/>
              <a:gd name="connsiteX3" fmla="*/ 7557769 w 7557769"/>
              <a:gd name="connsiteY3" fmla="*/ 870267 h 870267"/>
              <a:gd name="connsiteX4" fmla="*/ 0 w 7557769"/>
              <a:gd name="connsiteY4" fmla="*/ 870267 h 87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7769" h="870267">
                <a:moveTo>
                  <a:pt x="0" y="870267"/>
                </a:moveTo>
                <a:lnTo>
                  <a:pt x="944718" y="0"/>
                </a:lnTo>
                <a:lnTo>
                  <a:pt x="6613051" y="0"/>
                </a:lnTo>
                <a:lnTo>
                  <a:pt x="7557769" y="870267"/>
                </a:lnTo>
                <a:lnTo>
                  <a:pt x="0" y="870267"/>
                </a:lnTo>
                <a:close/>
              </a:path>
            </a:pathLst>
          </a:custGeom>
          <a:scene3d>
            <a:camera prst="orthographicFront"/>
            <a:lightRig rig="threePt" dir="t"/>
          </a:scene3d>
          <a:sp3d>
            <a:bevelT/>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77219" tIns="54610" rIns="1377220" bIns="5461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tx1"/>
                </a:solidFill>
                <a:effectLst>
                  <a:outerShdw blurRad="50800" dist="38100" dir="2700000" algn="tl" rotWithShape="0">
                    <a:prstClr val="black">
                      <a:alpha val="40000"/>
                    </a:prstClr>
                  </a:outerShdw>
                </a:effectLst>
              </a:rPr>
              <a:t>Relational</a:t>
            </a:r>
          </a:p>
        </p:txBody>
      </p:sp>
      <p:sp>
        <p:nvSpPr>
          <p:cNvPr id="10" name="Freeform: Shape 9">
            <a:extLst>
              <a:ext uri="{FF2B5EF4-FFF2-40B4-BE49-F238E27FC236}">
                <a16:creationId xmlns:a16="http://schemas.microsoft.com/office/drawing/2014/main" id="{EBBE8882-0D12-4DB2-9F11-A02579B650BA}"/>
              </a:ext>
            </a:extLst>
          </p:cNvPr>
          <p:cNvSpPr/>
          <p:nvPr/>
        </p:nvSpPr>
        <p:spPr>
          <a:xfrm>
            <a:off x="2332413" y="5100596"/>
            <a:ext cx="9447211" cy="870267"/>
          </a:xfrm>
          <a:custGeom>
            <a:avLst/>
            <a:gdLst>
              <a:gd name="connsiteX0" fmla="*/ 0 w 9447211"/>
              <a:gd name="connsiteY0" fmla="*/ 870267 h 870267"/>
              <a:gd name="connsiteX1" fmla="*/ 944718 w 9447211"/>
              <a:gd name="connsiteY1" fmla="*/ 0 h 870267"/>
              <a:gd name="connsiteX2" fmla="*/ 8502493 w 9447211"/>
              <a:gd name="connsiteY2" fmla="*/ 0 h 870267"/>
              <a:gd name="connsiteX3" fmla="*/ 9447211 w 9447211"/>
              <a:gd name="connsiteY3" fmla="*/ 870267 h 870267"/>
              <a:gd name="connsiteX4" fmla="*/ 0 w 9447211"/>
              <a:gd name="connsiteY4" fmla="*/ 870267 h 87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7211" h="870267">
                <a:moveTo>
                  <a:pt x="0" y="870267"/>
                </a:moveTo>
                <a:lnTo>
                  <a:pt x="944718" y="0"/>
                </a:lnTo>
                <a:lnTo>
                  <a:pt x="8502493" y="0"/>
                </a:lnTo>
                <a:lnTo>
                  <a:pt x="9447211" y="870267"/>
                </a:lnTo>
                <a:lnTo>
                  <a:pt x="0" y="870267"/>
                </a:lnTo>
                <a:close/>
              </a:path>
            </a:pathLst>
          </a:cu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lt1">
              <a:hueOff val="0"/>
              <a:satOff val="0"/>
              <a:lumOff val="0"/>
              <a:alphaOff val="0"/>
            </a:schemeClr>
          </a:lnRef>
          <a:fillRef idx="1">
            <a:schemeClr val="accent6">
              <a:hueOff val="0"/>
              <a:satOff val="0"/>
              <a:lumOff val="0"/>
              <a:alphaOff val="0"/>
            </a:schemeClr>
          </a:fillRef>
          <a:effectRef idx="0">
            <a:scrgbClr r="0" g="0" b="0"/>
          </a:effectRef>
          <a:fontRef idx="minor">
            <a:schemeClr val="lt1"/>
          </a:fontRef>
        </p:style>
        <p:txBody>
          <a:bodyPr spcFirstLastPara="0" vert="horz" wrap="square" lIns="1707872" tIns="54610" rIns="1707872" bIns="5461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tx1"/>
                </a:solidFill>
                <a:effectLst>
                  <a:outerShdw blurRad="50800" dist="38100" dir="2700000" algn="tl" rotWithShape="0">
                    <a:prstClr val="black">
                      <a:alpha val="40000"/>
                    </a:prstClr>
                  </a:outerShdw>
                </a:effectLst>
              </a:rPr>
              <a:t>Positional</a:t>
            </a:r>
          </a:p>
        </p:txBody>
      </p:sp>
    </p:spTree>
    <p:extLst>
      <p:ext uri="{BB962C8B-B14F-4D97-AF65-F5344CB8AC3E}">
        <p14:creationId xmlns:p14="http://schemas.microsoft.com/office/powerpoint/2010/main" val="354707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3982-28E7-43CF-B510-35E93A0071A1}"/>
              </a:ext>
            </a:extLst>
          </p:cNvPr>
          <p:cNvSpPr>
            <a:spLocks noGrp="1"/>
          </p:cNvSpPr>
          <p:nvPr>
            <p:ph type="title"/>
          </p:nvPr>
        </p:nvSpPr>
        <p:spPr/>
        <p:txBody>
          <a:bodyPr/>
          <a:lstStyle/>
          <a:p>
            <a:r>
              <a:rPr lang="en-US" dirty="0"/>
              <a:t>Bringing it Home – It’s not about us</a:t>
            </a:r>
          </a:p>
        </p:txBody>
      </p:sp>
      <p:sp>
        <p:nvSpPr>
          <p:cNvPr id="3" name="Content Placeholder 2">
            <a:extLst>
              <a:ext uri="{FF2B5EF4-FFF2-40B4-BE49-F238E27FC236}">
                <a16:creationId xmlns:a16="http://schemas.microsoft.com/office/drawing/2014/main" id="{066D0944-7858-4142-A1A9-D5B8E642954C}"/>
              </a:ext>
            </a:extLst>
          </p:cNvPr>
          <p:cNvSpPr>
            <a:spLocks noGrp="1"/>
          </p:cNvSpPr>
          <p:nvPr>
            <p:ph idx="1"/>
          </p:nvPr>
        </p:nvSpPr>
        <p:spPr/>
        <p:txBody>
          <a:bodyPr/>
          <a:lstStyle/>
          <a:p>
            <a:pPr marL="0" indent="0">
              <a:buNone/>
            </a:pPr>
            <a:r>
              <a:rPr lang="en-US" b="1" dirty="0"/>
              <a:t>It’s not about US!</a:t>
            </a:r>
          </a:p>
          <a:p>
            <a:r>
              <a:rPr lang="en-US" dirty="0"/>
              <a:t>“Connecting is all about others… It’s not about us”</a:t>
            </a:r>
          </a:p>
          <a:p>
            <a:r>
              <a:rPr lang="en-US" dirty="0"/>
              <a:t>“If you help other people get what they want, they’ll help you get what you want.” – Zig Ziglar</a:t>
            </a:r>
          </a:p>
          <a:p>
            <a:r>
              <a:rPr lang="en-US" dirty="0"/>
              <a:t>“You put other people first”</a:t>
            </a:r>
          </a:p>
          <a:p>
            <a:endParaRPr lang="en-US" dirty="0"/>
          </a:p>
        </p:txBody>
      </p:sp>
      <p:pic>
        <p:nvPicPr>
          <p:cNvPr id="5" name="Picture 4">
            <a:extLst>
              <a:ext uri="{FF2B5EF4-FFF2-40B4-BE49-F238E27FC236}">
                <a16:creationId xmlns:a16="http://schemas.microsoft.com/office/drawing/2014/main" id="{2A6E35C2-1389-447B-8222-1708A8FA8DEC}"/>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7256" r="17659"/>
          <a:stretch/>
        </p:blipFill>
        <p:spPr>
          <a:xfrm>
            <a:off x="8044903" y="3731556"/>
            <a:ext cx="3195069" cy="2761319"/>
          </a:xfrm>
          <a:prstGeom prst="rect">
            <a:avLst/>
          </a:prstGeom>
          <a:ln w="3175">
            <a:solidFill>
              <a:schemeClr val="tx1"/>
            </a:solidFill>
            <a:beve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2915543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3982-28E7-43CF-B510-35E93A0071A1}"/>
              </a:ext>
            </a:extLst>
          </p:cNvPr>
          <p:cNvSpPr>
            <a:spLocks noGrp="1"/>
          </p:cNvSpPr>
          <p:nvPr>
            <p:ph type="title"/>
          </p:nvPr>
        </p:nvSpPr>
        <p:spPr/>
        <p:txBody>
          <a:bodyPr/>
          <a:lstStyle/>
          <a:p>
            <a:r>
              <a:rPr lang="en-US" dirty="0"/>
              <a:t>Bringing it Home – The top’s not lonely</a:t>
            </a:r>
          </a:p>
        </p:txBody>
      </p:sp>
      <p:sp>
        <p:nvSpPr>
          <p:cNvPr id="3" name="Content Placeholder 2">
            <a:extLst>
              <a:ext uri="{FF2B5EF4-FFF2-40B4-BE49-F238E27FC236}">
                <a16:creationId xmlns:a16="http://schemas.microsoft.com/office/drawing/2014/main" id="{066D0944-7858-4142-A1A9-D5B8E642954C}"/>
              </a:ext>
            </a:extLst>
          </p:cNvPr>
          <p:cNvSpPr>
            <a:spLocks noGrp="1"/>
          </p:cNvSpPr>
          <p:nvPr>
            <p:ph idx="1"/>
          </p:nvPr>
        </p:nvSpPr>
        <p:spPr>
          <a:xfrm>
            <a:off x="2332234" y="1825625"/>
            <a:ext cx="6640316" cy="4667250"/>
          </a:xfrm>
        </p:spPr>
        <p:txBody>
          <a:bodyPr/>
          <a:lstStyle/>
          <a:p>
            <a:pPr marL="0" indent="0">
              <a:buNone/>
            </a:pPr>
            <a:r>
              <a:rPr lang="en-US" b="1" dirty="0"/>
              <a:t>It’s </a:t>
            </a:r>
            <a:r>
              <a:rPr lang="en-US" b="1" u="sng" dirty="0"/>
              <a:t>NOT</a:t>
            </a:r>
            <a:r>
              <a:rPr lang="en-US" b="1" dirty="0"/>
              <a:t> lonely at The TOP</a:t>
            </a:r>
          </a:p>
          <a:p>
            <a:r>
              <a:rPr lang="en-US" dirty="0"/>
              <a:t>Some people say “it’s lonely at the top” but that’s not true.</a:t>
            </a:r>
          </a:p>
          <a:p>
            <a:r>
              <a:rPr lang="en-US" dirty="0"/>
              <a:t>“If you’re up at the top all alone, and nobody’s following you,” </a:t>
            </a:r>
            <a:r>
              <a:rPr lang="en-US" u="sng" dirty="0"/>
              <a:t>THEN</a:t>
            </a:r>
            <a:r>
              <a:rPr lang="en-US" dirty="0"/>
              <a:t> it’s lonely at the top.</a:t>
            </a:r>
          </a:p>
          <a:p>
            <a:pPr>
              <a:spcAft>
                <a:spcPts val="600"/>
              </a:spcAft>
            </a:pPr>
            <a:r>
              <a:rPr lang="en-US" dirty="0"/>
              <a:t>What real leaders do, is they get off of “the top”. They go to where the people are.</a:t>
            </a:r>
          </a:p>
          <a:p>
            <a:pPr lvl="1"/>
            <a:r>
              <a:rPr lang="en-US" dirty="0"/>
              <a:t>Then they bring the people (followers) to the top, with them. We’re “</a:t>
            </a:r>
            <a:r>
              <a:rPr lang="en-US" b="1" dirty="0"/>
              <a:t>ALL IN</a:t>
            </a:r>
            <a:r>
              <a:rPr lang="en-US" dirty="0"/>
              <a:t>” this together.</a:t>
            </a:r>
          </a:p>
          <a:p>
            <a:endParaRPr lang="en-US" dirty="0"/>
          </a:p>
        </p:txBody>
      </p:sp>
      <p:pic>
        <p:nvPicPr>
          <p:cNvPr id="5" name="Picture 4" descr="A silhouette of a person with a sunset in the background&#10;&#10;Description generated with very high confidence">
            <a:extLst>
              <a:ext uri="{FF2B5EF4-FFF2-40B4-BE49-F238E27FC236}">
                <a16:creationId xmlns:a16="http://schemas.microsoft.com/office/drawing/2014/main" id="{4F7FE04E-5A7D-4550-A079-F7C61AD399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088241" y="1643069"/>
            <a:ext cx="2857500" cy="4286250"/>
          </a:xfrm>
          <a:prstGeom prst="rect">
            <a:avLst/>
          </a:prstGeom>
          <a:ln>
            <a:noFill/>
          </a:ln>
          <a:effectLst>
            <a:softEdge rad="112500"/>
          </a:effectLst>
        </p:spPr>
      </p:pic>
    </p:spTree>
    <p:extLst>
      <p:ext uri="{BB962C8B-B14F-4D97-AF65-F5344CB8AC3E}">
        <p14:creationId xmlns:p14="http://schemas.microsoft.com/office/powerpoint/2010/main" val="863955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740949-144A-4681-8E12-233DE0EA808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1030267">
            <a:off x="6337584" y="5119969"/>
            <a:ext cx="3048006" cy="1603251"/>
          </a:xfrm>
          <a:prstGeom prst="rect">
            <a:avLst/>
          </a:prstGeom>
        </p:spPr>
      </p:pic>
      <p:sp>
        <p:nvSpPr>
          <p:cNvPr id="2" name="Title 1">
            <a:extLst>
              <a:ext uri="{FF2B5EF4-FFF2-40B4-BE49-F238E27FC236}">
                <a16:creationId xmlns:a16="http://schemas.microsoft.com/office/drawing/2014/main" id="{DFB83982-28E7-43CF-B510-35E93A0071A1}"/>
              </a:ext>
            </a:extLst>
          </p:cNvPr>
          <p:cNvSpPr>
            <a:spLocks noGrp="1"/>
          </p:cNvSpPr>
          <p:nvPr>
            <p:ph type="title"/>
          </p:nvPr>
        </p:nvSpPr>
        <p:spPr/>
        <p:txBody>
          <a:bodyPr/>
          <a:lstStyle/>
          <a:p>
            <a:r>
              <a:rPr lang="en-US" dirty="0"/>
              <a:t>Bringing it Home – Being Selfless</a:t>
            </a:r>
          </a:p>
        </p:txBody>
      </p:sp>
      <p:sp>
        <p:nvSpPr>
          <p:cNvPr id="3" name="Content Placeholder 2">
            <a:extLst>
              <a:ext uri="{FF2B5EF4-FFF2-40B4-BE49-F238E27FC236}">
                <a16:creationId xmlns:a16="http://schemas.microsoft.com/office/drawing/2014/main" id="{066D0944-7858-4142-A1A9-D5B8E642954C}"/>
              </a:ext>
            </a:extLst>
          </p:cNvPr>
          <p:cNvSpPr>
            <a:spLocks noGrp="1"/>
          </p:cNvSpPr>
          <p:nvPr>
            <p:ph idx="1"/>
          </p:nvPr>
        </p:nvSpPr>
        <p:spPr/>
        <p:txBody>
          <a:bodyPr/>
          <a:lstStyle/>
          <a:p>
            <a:pPr marL="0" indent="0">
              <a:buNone/>
            </a:pPr>
            <a:r>
              <a:rPr lang="en-US" b="1" dirty="0"/>
              <a:t>Selfless or Selfish</a:t>
            </a:r>
          </a:p>
          <a:p>
            <a:r>
              <a:rPr lang="en-US" dirty="0"/>
              <a:t>When someone thinks of themselves first, they’re immature. They’re selfish.</a:t>
            </a:r>
          </a:p>
          <a:p>
            <a:pPr lvl="1">
              <a:spcAft>
                <a:spcPts val="600"/>
              </a:spcAft>
            </a:pPr>
            <a:r>
              <a:rPr lang="en-US" dirty="0"/>
              <a:t>That’s okay when you’re a small child.</a:t>
            </a:r>
          </a:p>
          <a:p>
            <a:pPr lvl="1">
              <a:spcAft>
                <a:spcPts val="600"/>
              </a:spcAft>
            </a:pPr>
            <a:r>
              <a:rPr lang="en-US" dirty="0"/>
              <a:t>However, it’s not okay when you’re 35, 45, 55, and you haven’t figured out that it’s not about you yet!</a:t>
            </a:r>
          </a:p>
          <a:p>
            <a:pPr lvl="1">
              <a:spcAft>
                <a:spcPts val="600"/>
              </a:spcAft>
            </a:pPr>
            <a:r>
              <a:rPr lang="en-US" dirty="0"/>
              <a:t>“When you become a leader, you give up your right to think about yourself first. Leadership is always about others first.”</a:t>
            </a:r>
          </a:p>
          <a:p>
            <a:endParaRPr lang="en-US" dirty="0"/>
          </a:p>
        </p:txBody>
      </p:sp>
      <p:sp>
        <p:nvSpPr>
          <p:cNvPr id="4" name="TextBox 3"/>
          <p:cNvSpPr txBox="1"/>
          <p:nvPr/>
        </p:nvSpPr>
        <p:spPr>
          <a:xfrm>
            <a:off x="3396343" y="5719657"/>
            <a:ext cx="2901882" cy="707886"/>
          </a:xfrm>
          <a:prstGeom prst="rect">
            <a:avLst/>
          </a:prstGeom>
          <a:noFill/>
        </p:spPr>
        <p:txBody>
          <a:bodyPr wrap="square" rtlCol="0">
            <a:spAutoFit/>
          </a:bodyPr>
          <a:lstStyle/>
          <a:p>
            <a:pPr algn="r"/>
            <a:r>
              <a:rPr lang="en-US" sz="4000" dirty="0"/>
              <a:t>Simply say:</a:t>
            </a:r>
          </a:p>
        </p:txBody>
      </p:sp>
      <p:pic>
        <p:nvPicPr>
          <p:cNvPr id="1026" name="Picture 2" descr="Image result for i'm sorry">
            <a:extLst>
              <a:ext uri="{FF2B5EF4-FFF2-40B4-BE49-F238E27FC236}">
                <a16:creationId xmlns:a16="http://schemas.microsoft.com/office/drawing/2014/main" id="{2275BED3-CDCF-4A98-8D1E-A876B574D9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6220" y="5255916"/>
            <a:ext cx="3546218" cy="16353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Image result for you are amazing">
            <a:extLst>
              <a:ext uri="{FF2B5EF4-FFF2-40B4-BE49-F238E27FC236}">
                <a16:creationId xmlns:a16="http://schemas.microsoft.com/office/drawing/2014/main" id="{67507801-2A19-4792-A60C-C2DDA268E1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3962" y="5349320"/>
            <a:ext cx="3270734" cy="144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13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1516</Words>
  <Application>Microsoft Office PowerPoint</Application>
  <PresentationFormat>Widescreen</PresentationFormat>
  <Paragraphs>117</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1_Office Theme</vt:lpstr>
      <vt:lpstr>Custom Design</vt:lpstr>
      <vt:lpstr>Godly Servant Leaders</vt:lpstr>
      <vt:lpstr>Agenda</vt:lpstr>
      <vt:lpstr>Devotional</vt:lpstr>
      <vt:lpstr>Leadership </vt:lpstr>
      <vt:lpstr>How do you define “Leadership”</vt:lpstr>
      <vt:lpstr>5 Levels of Leadership</vt:lpstr>
      <vt:lpstr>Bringing it Home – It’s not about us</vt:lpstr>
      <vt:lpstr>Bringing it Home – The top’s not lonely</vt:lpstr>
      <vt:lpstr>Bringing it Home – Being Selfless</vt:lpstr>
      <vt:lpstr>Bringing it Home – Intentional Connect</vt:lpstr>
      <vt:lpstr>Bringing it Home – Are You “ALL IN”? </vt:lpstr>
      <vt:lpstr>Question and  Answer</vt:lpstr>
      <vt:lpstr>Closing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Godly Servant Leaders</dc:title>
  <dc:creator>Rick Wilminko</dc:creator>
  <cp:lastModifiedBy>Gina Brockmeyer</cp:lastModifiedBy>
  <cp:revision>2</cp:revision>
  <cp:lastPrinted>2019-07-05T12:09:11Z</cp:lastPrinted>
  <dcterms:created xsi:type="dcterms:W3CDTF">2019-07-02T15:27:37Z</dcterms:created>
  <dcterms:modified xsi:type="dcterms:W3CDTF">2019-07-05T12:09:55Z</dcterms:modified>
</cp:coreProperties>
</file>